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0"/>
    <p:restoredTop sz="94677"/>
  </p:normalViewPr>
  <p:slideViewPr>
    <p:cSldViewPr snapToGrid="0">
      <p:cViewPr>
        <p:scale>
          <a:sx n="33" d="100"/>
          <a:sy n="33" d="100"/>
        </p:scale>
        <p:origin x="763" y="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74694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77805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3832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4953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82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82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9073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0194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1967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4193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092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91155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2485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2EE485-965A-F449-BD11-946DA47978D7}" type="datetimeFigureOut">
              <a:rPr lang="pt-PT" smtClean="0"/>
              <a:t>04/07/2025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9F0B2E-C8CF-AC4C-A426-8071FA51533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39290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398">
            <a:extLst>
              <a:ext uri="{FF2B5EF4-FFF2-40B4-BE49-F238E27FC236}">
                <a16:creationId xmlns:a16="http://schemas.microsoft.com/office/drawing/2014/main" id="{810C8C61-CFD9-1315-1E04-A8B52A233F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166781" cy="428037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6975">
              <a:solidFill>
                <a:srgbClr val="E64B3C"/>
              </a:solidFill>
            </a:endParaRP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9D91E5A7-E2BF-3E1F-6315-A9E5EA0359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89672" y="3109936"/>
            <a:ext cx="20471367" cy="2302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4029075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1879600" defTabSz="4029075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3760788" defTabSz="4029075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5640388" defTabSz="4029075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7521575" defTabSz="4029075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7978775" defTabSz="40290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8435975" defTabSz="40290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8893175" defTabSz="40290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9350375" defTabSz="40290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en-US" sz="5400" dirty="0" err="1">
                <a:solidFill>
                  <a:srgbClr val="1482A5"/>
                </a:solidFill>
                <a:latin typeface="Montserrat Extra Bold" panose="00000900000000000000" pitchFamily="50" charset="0"/>
                <a:cs typeface="Calibri" panose="020F0502020204030204" pitchFamily="34" charset="0"/>
              </a:rPr>
              <a:t>Treetening</a:t>
            </a:r>
            <a:endParaRPr lang="en-US" altLang="en-US" sz="5400" dirty="0">
              <a:solidFill>
                <a:srgbClr val="1482A5"/>
              </a:solidFill>
              <a:latin typeface="Montserrat Extra Bold" panose="00000900000000000000" pitchFamily="50" charset="0"/>
              <a:cs typeface="Calibri" panose="020F0502020204030204" pitchFamily="34" charset="0"/>
            </a:endParaRP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CB98E304-4899-1A30-BCA8-66E9A09D73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89673" y="4256003"/>
            <a:ext cx="20471367" cy="123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3760788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1879600" defTabSz="3760788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3760788" defTabSz="3760788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5640388" defTabSz="3760788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7521575" defTabSz="3760788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7978775" defTabSz="37607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8435975" defTabSz="37607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8893175" defTabSz="37607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9350375" defTabSz="37607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en-US" sz="4200" dirty="0">
                <a:solidFill>
                  <a:srgbClr val="1482A5"/>
                </a:solidFill>
                <a:latin typeface="Domine" panose="02040503040403060204" pitchFamily="18" charset="0"/>
                <a:cs typeface="Calibri" panose="020F0502020204030204" pitchFamily="34" charset="0"/>
              </a:rPr>
              <a:t>Filipe António Semedo Mesquita, filipe.as.mesquita@gmail.com</a:t>
            </a:r>
          </a:p>
          <a:p>
            <a:pPr algn="ctr" eaLnBrk="1" hangingPunct="1">
              <a:buFontTx/>
              <a:buNone/>
            </a:pPr>
            <a:r>
              <a:rPr lang="en-US" altLang="en-US" sz="3200" dirty="0" err="1">
                <a:solidFill>
                  <a:srgbClr val="1482A5"/>
                </a:solidFill>
                <a:latin typeface="Domine" panose="02040503040403060204" pitchFamily="18" charset="0"/>
                <a:cs typeface="Calibri" panose="020F0502020204030204" pitchFamily="34" charset="0"/>
              </a:rPr>
              <a:t>Orientação</a:t>
            </a:r>
            <a:r>
              <a:rPr lang="en-US" altLang="en-US" sz="3200" dirty="0">
                <a:solidFill>
                  <a:srgbClr val="1482A5"/>
                </a:solidFill>
                <a:latin typeface="Domine" panose="02040503040403060204" pitchFamily="18" charset="0"/>
                <a:cs typeface="Calibri" panose="020F0502020204030204" pitchFamily="34" charset="0"/>
              </a:rPr>
              <a:t> </a:t>
            </a:r>
            <a:r>
              <a:rPr lang="en-US" altLang="en-US" sz="3200" dirty="0" err="1">
                <a:solidFill>
                  <a:srgbClr val="1482A5"/>
                </a:solidFill>
                <a:latin typeface="Domine" panose="02040503040403060204" pitchFamily="18" charset="0"/>
                <a:cs typeface="Calibri" panose="020F0502020204030204" pitchFamily="34" charset="0"/>
              </a:rPr>
              <a:t>científica</a:t>
            </a:r>
            <a:r>
              <a:rPr lang="en-US" altLang="en-US" sz="3200" dirty="0">
                <a:solidFill>
                  <a:srgbClr val="1482A5"/>
                </a:solidFill>
                <a:latin typeface="Domine" panose="02040503040403060204" pitchFamily="18" charset="0"/>
                <a:cs typeface="Calibri" panose="020F0502020204030204" pitchFamily="34" charset="0"/>
              </a:rPr>
              <a:t> a cargo de Professor Abel João </a:t>
            </a:r>
            <a:r>
              <a:rPr lang="en-US" altLang="en-US" sz="3200" dirty="0" err="1">
                <a:solidFill>
                  <a:srgbClr val="1482A5"/>
                </a:solidFill>
                <a:latin typeface="Domine" panose="02040503040403060204" pitchFamily="18" charset="0"/>
                <a:cs typeface="Calibri" panose="020F0502020204030204" pitchFamily="34" charset="0"/>
              </a:rPr>
              <a:t>Padrão</a:t>
            </a:r>
            <a:r>
              <a:rPr lang="en-US" altLang="en-US" sz="3200" dirty="0">
                <a:solidFill>
                  <a:srgbClr val="1482A5"/>
                </a:solidFill>
                <a:latin typeface="Domine" panose="02040503040403060204" pitchFamily="18" charset="0"/>
                <a:cs typeface="Calibri" panose="020F0502020204030204" pitchFamily="34" charset="0"/>
              </a:rPr>
              <a:t> Gomes</a:t>
            </a:r>
          </a:p>
        </p:txBody>
      </p:sp>
      <p:sp>
        <p:nvSpPr>
          <p:cNvPr id="22" name="Text Box 379">
            <a:extLst>
              <a:ext uri="{FF2B5EF4-FFF2-40B4-BE49-F238E27FC236}">
                <a16:creationId xmlns:a16="http://schemas.microsoft.com/office/drawing/2014/main" id="{F0444E7B-D978-D997-8824-78BA6AD91C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3300" y="7896878"/>
            <a:ext cx="10721032" cy="32340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pt-PT" sz="2400" dirty="0">
                <a:latin typeface="Domine" panose="02040503040403060204"/>
                <a:cs typeface="Times New Roman" panose="02020603050405020304" pitchFamily="18" charset="0"/>
              </a:rPr>
              <a:t>● </a:t>
            </a:r>
            <a:r>
              <a:rPr lang="pt-PT" sz="3200" b="1" i="1" dirty="0" err="1">
                <a:latin typeface="Domine" panose="02040503040403060204"/>
              </a:rPr>
              <a:t>Treetening</a:t>
            </a:r>
            <a:r>
              <a:rPr lang="pt-PT" sz="3200" i="1" dirty="0">
                <a:latin typeface="Domine" panose="02040503040403060204"/>
              </a:rPr>
              <a:t>:</a:t>
            </a:r>
            <a:r>
              <a:rPr lang="pt-PT" sz="2400" dirty="0">
                <a:latin typeface="Domine" panose="02040503040403060204"/>
              </a:rPr>
              <a:t> </a:t>
            </a:r>
            <a:r>
              <a:rPr lang="pt-PT" sz="2800" dirty="0">
                <a:latin typeface="Domine" panose="02040503040403060204"/>
              </a:rPr>
              <a:t>é um FPS </a:t>
            </a:r>
            <a:r>
              <a:rPr lang="pt-PT" sz="2800" i="1" dirty="0" err="1">
                <a:latin typeface="Domine" panose="02040503040403060204"/>
              </a:rPr>
              <a:t>singleplayer</a:t>
            </a:r>
            <a:r>
              <a:rPr lang="pt-PT" sz="2800" dirty="0">
                <a:latin typeface="Domine" panose="02040503040403060204"/>
              </a:rPr>
              <a:t> casual onde o jogador tem acesso a uma variedade de armas que usa para derrubar árvores e recolher as suas raízes, quem contêm um cristal valioso. Ao fazê-lo o jogador ganha dinheiro que tem de gerir entre melhorar as armas que já possui, expandir o seu arsenal ou comprar mais sementes para plantar mais árvores e assim continuar a ganhar dinheiro. </a:t>
            </a:r>
            <a:endParaRPr lang="en-US" altLang="en-US" sz="2800" dirty="0">
              <a:latin typeface="Domine" panose="02040503040403060204"/>
            </a:endParaRPr>
          </a:p>
        </p:txBody>
      </p:sp>
      <p:sp>
        <p:nvSpPr>
          <p:cNvPr id="23" name="AutoShape 396">
            <a:extLst>
              <a:ext uri="{FF2B5EF4-FFF2-40B4-BE49-F238E27FC236}">
                <a16:creationId xmlns:a16="http://schemas.microsoft.com/office/drawing/2014/main" id="{5371D2EE-840F-B9D8-1ED9-6A2DE743D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3300" y="6883234"/>
            <a:ext cx="10721032" cy="789164"/>
          </a:xfrm>
          <a:prstGeom prst="homePlate">
            <a:avLst>
              <a:gd name="adj" fmla="val 50000"/>
            </a:avLst>
          </a:prstGeom>
          <a:solidFill>
            <a:srgbClr val="B9B9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05740" anchor="ctr"/>
          <a:lstStyle>
            <a:lvl1pPr defTabSz="4702175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2175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2175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2175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2175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Montserrat" panose="00000500000000000000" pitchFamily="50" charset="0"/>
                <a:cs typeface="Calibri" panose="020F0502020204030204" pitchFamily="34" charset="0"/>
              </a:rPr>
              <a:t>INTRODUÇÃO</a:t>
            </a:r>
          </a:p>
        </p:txBody>
      </p:sp>
      <p:sp>
        <p:nvSpPr>
          <p:cNvPr id="25" name="AutoShape 396">
            <a:extLst>
              <a:ext uri="{FF2B5EF4-FFF2-40B4-BE49-F238E27FC236}">
                <a16:creationId xmlns:a16="http://schemas.microsoft.com/office/drawing/2014/main" id="{2B55A6D7-ED4E-BAE8-5984-0508C71108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54600" y="6883234"/>
            <a:ext cx="10721032" cy="789164"/>
          </a:xfrm>
          <a:prstGeom prst="homePlate">
            <a:avLst>
              <a:gd name="adj" fmla="val 50000"/>
            </a:avLst>
          </a:prstGeom>
          <a:solidFill>
            <a:srgbClr val="B9B9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05740" anchor="ctr"/>
          <a:lstStyle>
            <a:lvl1pPr defTabSz="4702175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2175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2175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2175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2175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Montserrat" panose="00000500000000000000" pitchFamily="50" charset="0"/>
                <a:cs typeface="Calibri" panose="020F0502020204030204" pitchFamily="34" charset="0"/>
              </a:rPr>
              <a:t>RESULTADOS</a:t>
            </a:r>
          </a:p>
        </p:txBody>
      </p:sp>
      <p:sp>
        <p:nvSpPr>
          <p:cNvPr id="26" name="Text Box 379">
            <a:extLst>
              <a:ext uri="{FF2B5EF4-FFF2-40B4-BE49-F238E27FC236}">
                <a16:creationId xmlns:a16="http://schemas.microsoft.com/office/drawing/2014/main" id="{4BB43568-7C52-8A59-9D3F-E3606B131C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3300" y="22554639"/>
            <a:ext cx="10721032" cy="2846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● </a:t>
            </a:r>
            <a:r>
              <a:rPr lang="en-US" altLang="en-US" sz="3200" b="1" dirty="0" err="1">
                <a:latin typeface="Domine" panose="02040503040403060204"/>
                <a:cs typeface="Times New Roman" panose="02020603050405020304" pitchFamily="18" charset="0"/>
              </a:rPr>
              <a:t>Mecânicas</a:t>
            </a:r>
            <a:r>
              <a:rPr lang="en-US" altLang="en-US" sz="32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endParaRPr lang="en-US" altLang="en-US" sz="2400" dirty="0">
              <a:latin typeface="Domine" panose="02040503040403060204"/>
              <a:cs typeface="Times New Roman" panose="02020603050405020304" pitchFamily="18" charset="0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▪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Ataque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, abate de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árvores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recolha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de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raízes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▪ Loja: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compra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de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sementes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armas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/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upgrades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▪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Plantação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de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sementes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.</a:t>
            </a:r>
            <a:endParaRPr lang="en-US" altLang="en-US" sz="2800" dirty="0">
              <a:latin typeface="Domine" panose="02040503040403060204"/>
            </a:endParaRPr>
          </a:p>
        </p:txBody>
      </p:sp>
      <p:sp>
        <p:nvSpPr>
          <p:cNvPr id="27" name="AutoShape 396">
            <a:extLst>
              <a:ext uri="{FF2B5EF4-FFF2-40B4-BE49-F238E27FC236}">
                <a16:creationId xmlns:a16="http://schemas.microsoft.com/office/drawing/2014/main" id="{80A7CAB3-A12B-022D-F098-B1B9E6A22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3297" y="21582739"/>
            <a:ext cx="10721032" cy="789164"/>
          </a:xfrm>
          <a:prstGeom prst="homePlate">
            <a:avLst>
              <a:gd name="adj" fmla="val 50000"/>
            </a:avLst>
          </a:prstGeom>
          <a:solidFill>
            <a:srgbClr val="B9B9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05740" anchor="ctr"/>
          <a:lstStyle>
            <a:lvl1pPr defTabSz="4702175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2175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2175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2175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2175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Montserrat" panose="00000500000000000000" pitchFamily="50" charset="0"/>
                <a:cs typeface="Calibri" panose="020F0502020204030204" pitchFamily="34" charset="0"/>
              </a:rPr>
              <a:t>DESENVOLVIMENTO</a:t>
            </a:r>
          </a:p>
        </p:txBody>
      </p:sp>
      <p:sp>
        <p:nvSpPr>
          <p:cNvPr id="28" name="Text Box 379">
            <a:extLst>
              <a:ext uri="{FF2B5EF4-FFF2-40B4-BE49-F238E27FC236}">
                <a16:creationId xmlns:a16="http://schemas.microsoft.com/office/drawing/2014/main" id="{B52D1378-E1A0-1918-37E3-8A22219D2B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88726" y="34880503"/>
            <a:ext cx="10721032" cy="2123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pt-PT" sz="2800" b="1" dirty="0">
                <a:latin typeface="Domine" panose="02040503040403060204"/>
              </a:rPr>
              <a:t>Agradeço</a:t>
            </a:r>
            <a:r>
              <a:rPr lang="pt-PT" sz="2800" dirty="0">
                <a:latin typeface="Domine" panose="02040503040403060204"/>
              </a:rPr>
              <a:t> ao Professor Abel Gomes pela orientação valiosa, aos meus pais pelo apoio incondicional e aos amigos e colegas pela amizade e partilha. À UBI, o reconhecimento pelo ambiente e formação proporcionados.</a:t>
            </a:r>
            <a:endParaRPr lang="en-US" altLang="en-US" sz="2800" dirty="0">
              <a:latin typeface="Domine" panose="02040503040403060204"/>
            </a:endParaRPr>
          </a:p>
        </p:txBody>
      </p:sp>
      <p:sp>
        <p:nvSpPr>
          <p:cNvPr id="29" name="AutoShape 396">
            <a:extLst>
              <a:ext uri="{FF2B5EF4-FFF2-40B4-BE49-F238E27FC236}">
                <a16:creationId xmlns:a16="http://schemas.microsoft.com/office/drawing/2014/main" id="{68A5104F-7008-83EE-1460-8DC5511FBE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88726" y="33866858"/>
            <a:ext cx="10721032" cy="789164"/>
          </a:xfrm>
          <a:prstGeom prst="homePlate">
            <a:avLst>
              <a:gd name="adj" fmla="val 50000"/>
            </a:avLst>
          </a:prstGeom>
          <a:solidFill>
            <a:srgbClr val="B9B9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05740" anchor="ctr"/>
          <a:lstStyle>
            <a:lvl1pPr defTabSz="4702175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2175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2175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2175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2175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Montserrat" panose="00000500000000000000" pitchFamily="50" charset="0"/>
                <a:cs typeface="Calibri" panose="020F0502020204030204" pitchFamily="34" charset="0"/>
              </a:rPr>
              <a:t>AGRADECIMENTOS</a:t>
            </a:r>
          </a:p>
        </p:txBody>
      </p:sp>
      <p:sp>
        <p:nvSpPr>
          <p:cNvPr id="30" name="Text Box 379">
            <a:extLst>
              <a:ext uri="{FF2B5EF4-FFF2-40B4-BE49-F238E27FC236}">
                <a16:creationId xmlns:a16="http://schemas.microsoft.com/office/drawing/2014/main" id="{487CEDF8-C82E-9A67-144A-D8E68BF8DF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88726" y="24346447"/>
            <a:ext cx="10721032" cy="2717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● </a:t>
            </a:r>
            <a:r>
              <a:rPr lang="en-US" altLang="en-US" sz="3200" b="1" dirty="0" err="1">
                <a:latin typeface="Domine" panose="02040503040403060204"/>
                <a:cs typeface="Times New Roman" panose="02020603050405020304" pitchFamily="18" charset="0"/>
              </a:rPr>
              <a:t>Objetivos</a:t>
            </a:r>
            <a:r>
              <a:rPr lang="en-US" altLang="en-US" sz="3200" b="1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3200" b="1" dirty="0" err="1">
                <a:latin typeface="Domine" panose="02040503040403060204"/>
                <a:cs typeface="Times New Roman" panose="02020603050405020304" pitchFamily="18" charset="0"/>
              </a:rPr>
              <a:t>Alcançados</a:t>
            </a:r>
            <a:r>
              <a:rPr lang="en-US" altLang="en-US" sz="3200" b="1" dirty="0">
                <a:latin typeface="Domine" panose="02040503040403060204"/>
                <a:cs typeface="Times New Roman" panose="02020603050405020304" pitchFamily="18" charset="0"/>
              </a:rPr>
              <a:t>: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O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jogo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apresenta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um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ciclo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de 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gameplay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bem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definido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e que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oferece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uma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experiência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concisa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jogador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.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Todas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as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mecânicas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que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apresenta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funcionam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na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sua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totalidade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tem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em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atenção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inclusive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alguns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problemas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que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poderiam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vir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a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ocorrer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portanto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foram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prevenidos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.</a:t>
            </a:r>
            <a:endParaRPr lang="en-US" altLang="en-US" sz="2400" dirty="0">
              <a:latin typeface="Domine" panose="02040503040403060204"/>
            </a:endParaRPr>
          </a:p>
        </p:txBody>
      </p:sp>
      <p:sp>
        <p:nvSpPr>
          <p:cNvPr id="31" name="AutoShape 396">
            <a:extLst>
              <a:ext uri="{FF2B5EF4-FFF2-40B4-BE49-F238E27FC236}">
                <a16:creationId xmlns:a16="http://schemas.microsoft.com/office/drawing/2014/main" id="{A83C9AA3-7767-83B3-4433-E4DB5530A6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54600" y="23332802"/>
            <a:ext cx="10721032" cy="789164"/>
          </a:xfrm>
          <a:prstGeom prst="homePlate">
            <a:avLst>
              <a:gd name="adj" fmla="val 50000"/>
            </a:avLst>
          </a:prstGeom>
          <a:solidFill>
            <a:srgbClr val="B9B9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05740" anchor="ctr"/>
          <a:lstStyle>
            <a:lvl1pPr defTabSz="4702175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2175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2175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2175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2175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Montserrat" panose="00000500000000000000" pitchFamily="50" charset="0"/>
                <a:cs typeface="Calibri" panose="020F0502020204030204" pitchFamily="34" charset="0"/>
              </a:rPr>
              <a:t>CONCLUSÃO</a:t>
            </a:r>
          </a:p>
        </p:txBody>
      </p:sp>
      <p:pic>
        <p:nvPicPr>
          <p:cNvPr id="1028" name="Picture 4" descr="Nenhuma descrição de foto disponível.">
            <a:extLst>
              <a:ext uri="{FF2B5EF4-FFF2-40B4-BE49-F238E27FC236}">
                <a16:creationId xmlns:a16="http://schemas.microsoft.com/office/drawing/2014/main" id="{705D1F76-3D1D-6518-0806-817AD136B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6464" y="389358"/>
            <a:ext cx="5043869" cy="504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 descr="Uma imagem com Gráficos, design gráfico, Tipo de letra, design&#10;&#10;Os conteúdos gerados por IA podem estar incorretos.">
            <a:extLst>
              <a:ext uri="{FF2B5EF4-FFF2-40B4-BE49-F238E27FC236}">
                <a16:creationId xmlns:a16="http://schemas.microsoft.com/office/drawing/2014/main" id="{4696113E-A85A-69A9-5563-8F4C4EB3C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1982" y="389358"/>
            <a:ext cx="8326745" cy="2806324"/>
          </a:xfrm>
          <a:prstGeom prst="rect">
            <a:avLst/>
          </a:prstGeom>
        </p:spPr>
      </p:pic>
      <p:sp>
        <p:nvSpPr>
          <p:cNvPr id="4" name="Text Box 379">
            <a:extLst>
              <a:ext uri="{FF2B5EF4-FFF2-40B4-BE49-F238E27FC236}">
                <a16:creationId xmlns:a16="http://schemas.microsoft.com/office/drawing/2014/main" id="{0740E42D-6ADD-627F-4109-5BD10CD308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9441" y="11103173"/>
            <a:ext cx="10721032" cy="643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● </a:t>
            </a:r>
            <a:r>
              <a:rPr lang="en-US" altLang="en-US" sz="3200" b="1" dirty="0" err="1">
                <a:latin typeface="Domine" panose="020405030404030602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3200" b="1" dirty="0" err="1">
                <a:latin typeface="Domine" panose="02040503040403060204" pitchFamily="18" charset="0"/>
              </a:rPr>
              <a:t>stética</a:t>
            </a:r>
            <a:r>
              <a:rPr lang="en-US" altLang="en-US" sz="3200" dirty="0">
                <a:latin typeface="Domine" panose="02040503040403060204" pitchFamily="18" charset="0"/>
              </a:rPr>
              <a:t>: </a:t>
            </a:r>
            <a:r>
              <a:rPr lang="en-US" altLang="en-US" sz="2800" dirty="0">
                <a:latin typeface="Domine" panose="02040503040403060204" pitchFamily="18" charset="0"/>
              </a:rPr>
              <a:t>segue um </a:t>
            </a:r>
            <a:r>
              <a:rPr lang="en-US" altLang="en-US" sz="2800" dirty="0" err="1">
                <a:latin typeface="Domine" panose="02040503040403060204" pitchFamily="18" charset="0"/>
              </a:rPr>
              <a:t>estilo</a:t>
            </a:r>
            <a:r>
              <a:rPr lang="en-US" altLang="en-US" sz="2800" dirty="0">
                <a:latin typeface="Domine" panose="02040503040403060204" pitchFamily="18" charset="0"/>
              </a:rPr>
              <a:t> </a:t>
            </a:r>
            <a:r>
              <a:rPr lang="en-US" altLang="en-US" sz="2800" i="1" dirty="0">
                <a:latin typeface="Domine" panose="02040503040403060204" pitchFamily="18" charset="0"/>
              </a:rPr>
              <a:t>low poly</a:t>
            </a:r>
            <a:r>
              <a:rPr lang="en-US" altLang="en-US" sz="2800" dirty="0">
                <a:latin typeface="Domine" panose="02040503040403060204" pitchFamily="18" charset="0"/>
              </a:rPr>
              <a:t>, algo </a:t>
            </a:r>
            <a:r>
              <a:rPr lang="en-US" altLang="en-US" sz="2800" dirty="0" err="1">
                <a:latin typeface="Domine" panose="02040503040403060204" pitchFamily="18" charset="0"/>
              </a:rPr>
              <a:t>semelhante</a:t>
            </a:r>
            <a:r>
              <a:rPr lang="en-US" altLang="en-US" sz="2800" dirty="0">
                <a:latin typeface="Domine" panose="02040503040403060204" pitchFamily="18" charset="0"/>
              </a:rPr>
              <a:t> a </a:t>
            </a:r>
            <a:r>
              <a:rPr lang="en-US" altLang="en-US" sz="2800" i="1" dirty="0">
                <a:latin typeface="Domine" panose="02040503040403060204" pitchFamily="18" charset="0"/>
              </a:rPr>
              <a:t>Grow Home.</a:t>
            </a:r>
          </a:p>
        </p:txBody>
      </p:sp>
      <p:pic>
        <p:nvPicPr>
          <p:cNvPr id="6" name="Imagem 5" descr="Uma imagem com Animação, Desenho animado, ficção, Jogo de pc&#10;&#10;Os conteúdos gerados por IA podem estar incorretos.">
            <a:extLst>
              <a:ext uri="{FF2B5EF4-FFF2-40B4-BE49-F238E27FC236}">
                <a16:creationId xmlns:a16="http://schemas.microsoft.com/office/drawing/2014/main" id="{13326117-4EB4-F35D-5FE4-24777FA7E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4763" y="11971547"/>
            <a:ext cx="5650384" cy="317363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669B41F-EC76-4DB4-EE43-84B4AC8A7BA7}"/>
              </a:ext>
            </a:extLst>
          </p:cNvPr>
          <p:cNvSpPr txBox="1"/>
          <p:nvPr/>
        </p:nvSpPr>
        <p:spPr>
          <a:xfrm>
            <a:off x="7359349" y="15142808"/>
            <a:ext cx="28138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1: </a:t>
            </a:r>
            <a:r>
              <a:rPr lang="pt-PT" sz="2400" i="1" dirty="0" err="1">
                <a:latin typeface="Domine" panose="02040503040403060204"/>
              </a:rPr>
              <a:t>Grow</a:t>
            </a:r>
            <a:r>
              <a:rPr lang="pt-PT" sz="2400" i="1" dirty="0">
                <a:latin typeface="Domine" panose="02040503040403060204"/>
              </a:rPr>
              <a:t> </a:t>
            </a:r>
            <a:r>
              <a:rPr lang="pt-PT" sz="2400" i="1" dirty="0" err="1">
                <a:latin typeface="Domine" panose="02040503040403060204"/>
              </a:rPr>
              <a:t>Home</a:t>
            </a:r>
            <a:endParaRPr lang="pt-PT" sz="2400" dirty="0">
              <a:latin typeface="Domine" panose="02040503040403060204"/>
            </a:endParaRPr>
          </a:p>
        </p:txBody>
      </p:sp>
      <p:sp>
        <p:nvSpPr>
          <p:cNvPr id="8" name="Text Box 379">
            <a:extLst>
              <a:ext uri="{FF2B5EF4-FFF2-40B4-BE49-F238E27FC236}">
                <a16:creationId xmlns:a16="http://schemas.microsoft.com/office/drawing/2014/main" id="{0E89C945-3BA2-29EB-32A2-713EBD3055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9441" y="15576502"/>
            <a:ext cx="10721032" cy="2717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● </a:t>
            </a:r>
            <a:r>
              <a:rPr lang="en-US" altLang="en-US" sz="3200" b="1" i="1" dirty="0" err="1">
                <a:latin typeface="Domine" panose="02040503040403060204"/>
                <a:cs typeface="Times New Roman" panose="02020603050405020304" pitchFamily="18" charset="0"/>
              </a:rPr>
              <a:t>E</a:t>
            </a:r>
            <a:r>
              <a:rPr lang="en-US" altLang="en-US" sz="3200" b="1" i="1" dirty="0" err="1">
                <a:latin typeface="Domine" panose="02040503040403060204"/>
              </a:rPr>
              <a:t>xperiência</a:t>
            </a:r>
            <a:r>
              <a:rPr lang="en-US" altLang="en-US" sz="3200" b="1" i="1" dirty="0">
                <a:latin typeface="Domine" panose="02040503040403060204"/>
              </a:rPr>
              <a:t> de G</a:t>
            </a:r>
            <a:r>
              <a:rPr lang="en-US" altLang="en-US" sz="3200" b="1" dirty="0">
                <a:latin typeface="Domine" panose="02040503040403060204"/>
              </a:rPr>
              <a:t>ameplay</a:t>
            </a:r>
            <a:r>
              <a:rPr lang="en-US" altLang="en-US" sz="3200" dirty="0">
                <a:latin typeface="Domine" panose="02040503040403060204"/>
              </a:rPr>
              <a:t>:</a:t>
            </a:r>
            <a:r>
              <a:rPr lang="en-US" altLang="en-US" sz="3200" b="1" dirty="0">
                <a:latin typeface="Domine" panose="02040503040403060204"/>
              </a:rPr>
              <a:t> </a:t>
            </a:r>
            <a:r>
              <a:rPr lang="en-US" altLang="en-US" sz="2800" dirty="0" err="1">
                <a:latin typeface="Domine" panose="02040503040403060204"/>
              </a:rPr>
              <a:t>foca</a:t>
            </a:r>
            <a:r>
              <a:rPr lang="en-US" altLang="en-US" sz="2800" dirty="0">
                <a:latin typeface="Domine" panose="02040503040403060204"/>
              </a:rPr>
              <a:t>-se </a:t>
            </a:r>
            <a:r>
              <a:rPr lang="en-US" altLang="en-US" sz="2800" dirty="0" err="1">
                <a:latin typeface="Domine" panose="02040503040403060204"/>
              </a:rPr>
              <a:t>numa</a:t>
            </a:r>
            <a:r>
              <a:rPr lang="en-US" altLang="en-US" sz="2800" dirty="0">
                <a:latin typeface="Domine" panose="02040503040403060204"/>
              </a:rPr>
              <a:t> </a:t>
            </a:r>
            <a:r>
              <a:rPr lang="en-US" altLang="en-US" sz="2800" dirty="0" err="1">
                <a:latin typeface="Domine" panose="02040503040403060204"/>
              </a:rPr>
              <a:t>progressão</a:t>
            </a:r>
            <a:r>
              <a:rPr lang="en-US" altLang="en-US" sz="2800" dirty="0">
                <a:latin typeface="Domine" panose="02040503040403060204"/>
              </a:rPr>
              <a:t> </a:t>
            </a:r>
            <a:r>
              <a:rPr lang="en-US" altLang="en-US" sz="2800" dirty="0" err="1">
                <a:latin typeface="Domine" panose="02040503040403060204"/>
              </a:rPr>
              <a:t>satisfatória</a:t>
            </a:r>
            <a:r>
              <a:rPr lang="en-US" altLang="en-US" sz="2800" dirty="0">
                <a:latin typeface="Domine" panose="02040503040403060204"/>
              </a:rPr>
              <a:t> e </a:t>
            </a:r>
            <a:r>
              <a:rPr lang="en-US" altLang="en-US" sz="2800" dirty="0" err="1">
                <a:latin typeface="Domine" panose="02040503040403060204"/>
              </a:rPr>
              <a:t>na</a:t>
            </a:r>
            <a:r>
              <a:rPr lang="en-US" altLang="en-US" sz="2800" dirty="0">
                <a:latin typeface="Domine" panose="02040503040403060204"/>
              </a:rPr>
              <a:t> </a:t>
            </a:r>
            <a:r>
              <a:rPr lang="en-US" altLang="en-US" sz="2800" dirty="0" err="1">
                <a:latin typeface="Domine" panose="02040503040403060204"/>
              </a:rPr>
              <a:t>utilização</a:t>
            </a:r>
            <a:r>
              <a:rPr lang="en-US" altLang="en-US" sz="2800" dirty="0">
                <a:latin typeface="Domine" panose="02040503040403060204"/>
              </a:rPr>
              <a:t> de um conjunto de </a:t>
            </a:r>
            <a:r>
              <a:rPr lang="en-US" altLang="en-US" sz="2800" dirty="0" err="1">
                <a:latin typeface="Domine" panose="02040503040403060204"/>
              </a:rPr>
              <a:t>armas</a:t>
            </a:r>
            <a:r>
              <a:rPr lang="en-US" altLang="en-US" sz="2800" dirty="0">
                <a:latin typeface="Domine" panose="02040503040403060204"/>
              </a:rPr>
              <a:t> </a:t>
            </a:r>
            <a:r>
              <a:rPr lang="en-US" altLang="en-US" sz="2800" dirty="0" err="1">
                <a:latin typeface="Domine" panose="02040503040403060204"/>
              </a:rPr>
              <a:t>em</a:t>
            </a:r>
            <a:r>
              <a:rPr lang="en-US" altLang="en-US" sz="2800" dirty="0">
                <a:latin typeface="Domine" panose="02040503040403060204"/>
              </a:rPr>
              <a:t> que </a:t>
            </a:r>
            <a:r>
              <a:rPr lang="en-US" altLang="en-US" sz="2800" dirty="0" err="1">
                <a:latin typeface="Domine" panose="02040503040403060204"/>
              </a:rPr>
              <a:t>cada</a:t>
            </a:r>
            <a:r>
              <a:rPr lang="en-US" altLang="en-US" sz="2800" dirty="0">
                <a:latin typeface="Domine" panose="02040503040403060204"/>
              </a:rPr>
              <a:t> </a:t>
            </a:r>
            <a:r>
              <a:rPr lang="pt-PT" sz="2800" dirty="0">
                <a:latin typeface="Domine" panose="02040503040403060204"/>
              </a:rPr>
              <a:t>uma apresenta um estilo de </a:t>
            </a:r>
            <a:r>
              <a:rPr lang="pt-PT" sz="2800" i="1" dirty="0" err="1">
                <a:latin typeface="Domine" panose="02040503040403060204"/>
              </a:rPr>
              <a:t>gameplay</a:t>
            </a:r>
            <a:r>
              <a:rPr lang="pt-PT" sz="2800" dirty="0">
                <a:latin typeface="Domine" panose="02040503040403060204"/>
              </a:rPr>
              <a:t> e forma de utilização únicos. Algo parecido </a:t>
            </a:r>
            <a:r>
              <a:rPr lang="pt-PT" sz="2800" i="1" dirty="0" err="1">
                <a:latin typeface="Domine" panose="02040503040403060204"/>
              </a:rPr>
              <a:t>Overwatch</a:t>
            </a:r>
            <a:r>
              <a:rPr lang="pt-PT" sz="2800" dirty="0">
                <a:latin typeface="Domine" panose="02040503040403060204"/>
              </a:rPr>
              <a:t>, onde cada herói dispõe de uma arma completamente diferente.</a:t>
            </a:r>
            <a:endParaRPr lang="en-US" altLang="en-US" sz="2800" dirty="0">
              <a:latin typeface="Domine" panose="02040503040403060204"/>
            </a:endParaRPr>
          </a:p>
        </p:txBody>
      </p:sp>
      <p:pic>
        <p:nvPicPr>
          <p:cNvPr id="10" name="Imagem 9" descr="Uma imagem com Jogo de pc, captura de ecrã, desenho, Software de videojogos&#10;&#10;Os conteúdos gerados por IA podem estar incorretos.">
            <a:extLst>
              <a:ext uri="{FF2B5EF4-FFF2-40B4-BE49-F238E27FC236}">
                <a16:creationId xmlns:a16="http://schemas.microsoft.com/office/drawing/2014/main" id="{AE4AFEB0-2FAD-1F90-005A-3916F5B7F9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3297" y="18422228"/>
            <a:ext cx="4187427" cy="2624432"/>
          </a:xfrm>
          <a:prstGeom prst="rect">
            <a:avLst/>
          </a:prstGeom>
        </p:spPr>
      </p:pic>
      <p:pic>
        <p:nvPicPr>
          <p:cNvPr id="12" name="Imagem 11" descr="Uma imagem com captura de ecrã, veículo, carro, edifício&#10;&#10;Os conteúdos gerados por IA podem estar incorretos.">
            <a:extLst>
              <a:ext uri="{FF2B5EF4-FFF2-40B4-BE49-F238E27FC236}">
                <a16:creationId xmlns:a16="http://schemas.microsoft.com/office/drawing/2014/main" id="{8EF9A2C5-040C-700D-D0A3-8D233C2B9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3024" y="18374213"/>
            <a:ext cx="4642329" cy="2624432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FCBCC05D-113A-65EB-A8CC-DC5974285926}"/>
              </a:ext>
            </a:extLst>
          </p:cNvPr>
          <p:cNvSpPr txBox="1"/>
          <p:nvPr/>
        </p:nvSpPr>
        <p:spPr>
          <a:xfrm>
            <a:off x="3975465" y="20998645"/>
            <a:ext cx="3323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2: </a:t>
            </a:r>
            <a:r>
              <a:rPr lang="pt-PT" sz="2400" i="1" dirty="0" err="1">
                <a:latin typeface="Domine" panose="02040503040403060204"/>
              </a:rPr>
              <a:t>Overwatch</a:t>
            </a:r>
            <a:r>
              <a:rPr lang="pt-PT" sz="2400" dirty="0">
                <a:latin typeface="Domine" panose="02040503040403060204"/>
              </a:rPr>
              <a:t>: Mei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D7F4439-49C0-8BAA-3F5C-97028A6A67A7}"/>
              </a:ext>
            </a:extLst>
          </p:cNvPr>
          <p:cNvSpPr txBox="1"/>
          <p:nvPr/>
        </p:nvSpPr>
        <p:spPr>
          <a:xfrm>
            <a:off x="9200649" y="20998645"/>
            <a:ext cx="36070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3: </a:t>
            </a:r>
            <a:r>
              <a:rPr lang="pt-PT" sz="2400" i="1" dirty="0" err="1">
                <a:latin typeface="Domine" panose="02040503040403060204"/>
              </a:rPr>
              <a:t>Overwatch</a:t>
            </a:r>
            <a:r>
              <a:rPr lang="pt-PT" sz="2400" dirty="0">
                <a:latin typeface="Domine" panose="02040503040403060204"/>
              </a:rPr>
              <a:t>: </a:t>
            </a:r>
            <a:r>
              <a:rPr lang="pt-PT" sz="2400" dirty="0" err="1">
                <a:latin typeface="Domine" panose="02040503040403060204"/>
              </a:rPr>
              <a:t>Tracer</a:t>
            </a:r>
            <a:endParaRPr lang="pt-PT" sz="2400" dirty="0">
              <a:latin typeface="Domine" panose="02040503040403060204"/>
            </a:endParaRPr>
          </a:p>
        </p:txBody>
      </p:sp>
      <p:sp>
        <p:nvSpPr>
          <p:cNvPr id="2" name="Text Box 379">
            <a:extLst>
              <a:ext uri="{FF2B5EF4-FFF2-40B4-BE49-F238E27FC236}">
                <a16:creationId xmlns:a16="http://schemas.microsoft.com/office/drawing/2014/main" id="{BFC7E15B-0574-8CC1-9E98-0EC83525AC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3297" y="25316417"/>
            <a:ext cx="10721032" cy="465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● </a:t>
            </a:r>
            <a:r>
              <a:rPr lang="en-US" altLang="en-US" sz="3200" b="1" i="1" dirty="0">
                <a:latin typeface="Domine" panose="02040503040403060204"/>
                <a:cs typeface="Times New Roman" panose="02020603050405020304" pitchFamily="18" charset="0"/>
              </a:rPr>
              <a:t>Prefabs</a:t>
            </a:r>
            <a:r>
              <a:rPr lang="en-US" altLang="en-US" sz="3200" b="1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3200" b="1" dirty="0" err="1">
                <a:latin typeface="Domine" panose="02040503040403060204"/>
                <a:cs typeface="Times New Roman" panose="02020603050405020304" pitchFamily="18" charset="0"/>
              </a:rPr>
              <a:t>criados</a:t>
            </a:r>
            <a:r>
              <a:rPr lang="en-US" altLang="en-US" sz="32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endParaRPr lang="en-US" altLang="en-US" sz="2400" dirty="0">
              <a:latin typeface="Domine" panose="02040503040403060204"/>
              <a:cs typeface="Times New Roman" panose="02020603050405020304" pitchFamily="18" charset="0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▪ </a:t>
            </a:r>
            <a:r>
              <a:rPr lang="en-US" altLang="en-US" sz="2800" u="sng" dirty="0">
                <a:latin typeface="Domine" panose="02040503040403060204"/>
                <a:cs typeface="Times New Roman" panose="02020603050405020304" pitchFamily="18" charset="0"/>
              </a:rPr>
              <a:t>Armas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Hatchet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e 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Rocket Gloves 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(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figura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4);</a:t>
            </a:r>
          </a:p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▪ </a:t>
            </a:r>
            <a:r>
              <a:rPr lang="en-US" altLang="en-US" sz="2800" u="sng" dirty="0" err="1">
                <a:latin typeface="Domine" panose="02040503040403060204"/>
                <a:cs typeface="Times New Roman" panose="02020603050405020304" pitchFamily="18" charset="0"/>
              </a:rPr>
              <a:t>Árvores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Mahogany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e 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Pine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(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figura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5);</a:t>
            </a:r>
          </a:p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▪ </a:t>
            </a:r>
            <a:r>
              <a:rPr lang="en-US" altLang="en-US" sz="2800" u="sng" dirty="0" err="1">
                <a:latin typeface="Domine" panose="02040503040403060204"/>
                <a:cs typeface="Times New Roman" panose="02020603050405020304" pitchFamily="18" charset="0"/>
              </a:rPr>
              <a:t>Objetos</a:t>
            </a:r>
            <a:r>
              <a:rPr lang="en-US" altLang="en-US" sz="2800" u="sng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u="sng" dirty="0" err="1">
                <a:latin typeface="Domine" panose="02040503040403060204"/>
                <a:cs typeface="Times New Roman" panose="02020603050405020304" pitchFamily="18" charset="0"/>
              </a:rPr>
              <a:t>Interativos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Planter 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e Loja (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figura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6);</a:t>
            </a:r>
          </a:p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▪ </a:t>
            </a:r>
            <a:r>
              <a:rPr lang="en-US" altLang="en-US" sz="2800" u="sng" dirty="0">
                <a:latin typeface="Domine" panose="02040503040403060204"/>
                <a:cs typeface="Times New Roman" panose="02020603050405020304" pitchFamily="18" charset="0"/>
              </a:rPr>
              <a:t>Ilha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Island 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e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PlayerCatcher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(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figura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7).</a:t>
            </a:r>
          </a:p>
          <a:p>
            <a:pPr>
              <a:lnSpc>
                <a:spcPct val="120000"/>
              </a:lnSpc>
              <a:spcBef>
                <a:spcPct val="50000"/>
              </a:spcBef>
              <a:buNone/>
            </a:pP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(Um </a:t>
            </a:r>
            <a:r>
              <a:rPr lang="en-US" altLang="en-US" sz="2400" b="1" i="1" dirty="0">
                <a:latin typeface="Domine" panose="02040503040403060204"/>
                <a:cs typeface="Times New Roman" panose="02020603050405020304" pitchFamily="18" charset="0"/>
              </a:rPr>
              <a:t>prefab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 é um </a:t>
            </a:r>
            <a:r>
              <a:rPr lang="en-US" altLang="en-US" sz="2400" dirty="0" err="1">
                <a:latin typeface="Domine" panose="02040503040403060204"/>
                <a:cs typeface="Times New Roman" panose="02020603050405020304" pitchFamily="18" charset="0"/>
              </a:rPr>
              <a:t>objeto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latin typeface="Domine" panose="02040503040403060204"/>
                <a:cs typeface="Times New Roman" panose="02020603050405020304" pitchFamily="18" charset="0"/>
              </a:rPr>
              <a:t>pré-configurado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latin typeface="Domine" panose="02040503040403060204"/>
                <a:cs typeface="Times New Roman" panose="02020603050405020304" pitchFamily="18" charset="0"/>
              </a:rPr>
              <a:t>na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 Unity que </a:t>
            </a:r>
            <a:r>
              <a:rPr lang="en-US" altLang="en-US" sz="2400" dirty="0" err="1">
                <a:latin typeface="Domine" panose="02040503040403060204"/>
                <a:cs typeface="Times New Roman" panose="02020603050405020304" pitchFamily="18" charset="0"/>
              </a:rPr>
              <a:t>pode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 ser </a:t>
            </a:r>
            <a:r>
              <a:rPr lang="en-US" altLang="en-US" sz="2400" dirty="0" err="1">
                <a:latin typeface="Domine" panose="02040503040403060204"/>
                <a:cs typeface="Times New Roman" panose="02020603050405020304" pitchFamily="18" charset="0"/>
              </a:rPr>
              <a:t>reutilizado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 e </a:t>
            </a:r>
            <a:r>
              <a:rPr lang="en-US" altLang="en-US" sz="2400" dirty="0" err="1">
                <a:latin typeface="Domine" panose="02040503040403060204"/>
                <a:cs typeface="Times New Roman" panose="02020603050405020304" pitchFamily="18" charset="0"/>
              </a:rPr>
              <a:t>instanciado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latin typeface="Domine" panose="02040503040403060204"/>
                <a:cs typeface="Times New Roman" panose="02020603050405020304" pitchFamily="18" charset="0"/>
              </a:rPr>
              <a:t>várias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latin typeface="Domine" panose="02040503040403060204"/>
                <a:cs typeface="Times New Roman" panose="02020603050405020304" pitchFamily="18" charset="0"/>
              </a:rPr>
              <a:t>vezes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)</a:t>
            </a:r>
            <a:endParaRPr lang="en-US" altLang="en-US" sz="2400" dirty="0">
              <a:latin typeface="Domine" panose="02040503040403060204"/>
            </a:endParaRPr>
          </a:p>
        </p:txBody>
      </p:sp>
      <p:pic>
        <p:nvPicPr>
          <p:cNvPr id="9" name="Imagem 8" descr="Uma imagem com captura de ecrã, texto, software, Software de multimédia&#10;&#10;Os conteúdos gerados por IA podem estar incorretos.">
            <a:extLst>
              <a:ext uri="{FF2B5EF4-FFF2-40B4-BE49-F238E27FC236}">
                <a16:creationId xmlns:a16="http://schemas.microsoft.com/office/drawing/2014/main" id="{6C8DDB8F-A3DB-547B-099A-16386536A7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43297" y="30126657"/>
            <a:ext cx="5118274" cy="2553029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ACB11DA4-F8A3-BE0F-09B4-A86059E4BB24}"/>
              </a:ext>
            </a:extLst>
          </p:cNvPr>
          <p:cNvSpPr txBox="1"/>
          <p:nvPr/>
        </p:nvSpPr>
        <p:spPr>
          <a:xfrm>
            <a:off x="3859382" y="32679686"/>
            <a:ext cx="4462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4: </a:t>
            </a:r>
            <a:r>
              <a:rPr lang="pt-PT" sz="2400" i="1" dirty="0" err="1">
                <a:latin typeface="Domine" panose="02040503040403060204"/>
              </a:rPr>
              <a:t>Prefab</a:t>
            </a:r>
            <a:r>
              <a:rPr lang="pt-PT" sz="2400" i="1" dirty="0">
                <a:latin typeface="Domine" panose="02040503040403060204"/>
              </a:rPr>
              <a:t> </a:t>
            </a:r>
            <a:r>
              <a:rPr lang="pt-PT" sz="2400" dirty="0">
                <a:latin typeface="Domine" panose="02040503040403060204"/>
              </a:rPr>
              <a:t>das</a:t>
            </a:r>
            <a:r>
              <a:rPr lang="pt-PT" sz="2400" i="1" dirty="0">
                <a:latin typeface="Domine" panose="02040503040403060204"/>
              </a:rPr>
              <a:t> Rocket </a:t>
            </a:r>
            <a:r>
              <a:rPr lang="pt-PT" sz="2400" i="1" dirty="0" err="1">
                <a:latin typeface="Domine" panose="02040503040403060204"/>
              </a:rPr>
              <a:t>Gloves</a:t>
            </a:r>
            <a:endParaRPr lang="pt-PT" sz="2400" i="1" dirty="0">
              <a:latin typeface="Domine" panose="02040503040403060204"/>
            </a:endParaRPr>
          </a:p>
        </p:txBody>
      </p:sp>
      <p:pic>
        <p:nvPicPr>
          <p:cNvPr id="16" name="Imagem 15" descr="Uma imagem com captura de ecrã, Software gráfico, Software de multimédia, Modelagem 3D&#10;&#10;Os conteúdos gerados por IA podem estar incorretos.">
            <a:extLst>
              <a:ext uri="{FF2B5EF4-FFF2-40B4-BE49-F238E27FC236}">
                <a16:creationId xmlns:a16="http://schemas.microsoft.com/office/drawing/2014/main" id="{E7D86A97-0B79-C7BD-3E1B-B53F6D72E7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73422" y="30124751"/>
            <a:ext cx="6117809" cy="2554935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3A911964-97EC-803F-22E5-C9A3780BDA2B}"/>
              </a:ext>
            </a:extLst>
          </p:cNvPr>
          <p:cNvSpPr txBox="1"/>
          <p:nvPr/>
        </p:nvSpPr>
        <p:spPr>
          <a:xfrm>
            <a:off x="10527578" y="32679686"/>
            <a:ext cx="4009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5 : </a:t>
            </a:r>
            <a:r>
              <a:rPr lang="pt-PT" sz="2400" i="1" dirty="0" err="1">
                <a:latin typeface="Domine" panose="02040503040403060204"/>
              </a:rPr>
              <a:t>Prefab</a:t>
            </a:r>
            <a:r>
              <a:rPr lang="pt-PT" sz="2400" i="1" dirty="0">
                <a:latin typeface="Domine" panose="02040503040403060204"/>
              </a:rPr>
              <a:t> </a:t>
            </a:r>
            <a:r>
              <a:rPr lang="pt-PT" sz="2400" dirty="0">
                <a:latin typeface="Domine" panose="02040503040403060204"/>
              </a:rPr>
              <a:t>da </a:t>
            </a:r>
            <a:r>
              <a:rPr lang="pt-PT" sz="2400" i="1" dirty="0" err="1">
                <a:latin typeface="Domine" panose="02040503040403060204"/>
              </a:rPr>
              <a:t>Mahogany</a:t>
            </a:r>
            <a:endParaRPr lang="pt-PT" sz="2400" i="1" dirty="0">
              <a:latin typeface="Domine" panose="02040503040403060204"/>
            </a:endParaRPr>
          </a:p>
        </p:txBody>
      </p:sp>
      <p:pic>
        <p:nvPicPr>
          <p:cNvPr id="32" name="Imagem 31" descr="Uma imagem com captura de ecrã, Software de multimédia, Software gráfico, Modelagem 3D&#10;&#10;Os conteúdos gerados por IA podem estar incorretos.">
            <a:extLst>
              <a:ext uri="{FF2B5EF4-FFF2-40B4-BE49-F238E27FC236}">
                <a16:creationId xmlns:a16="http://schemas.microsoft.com/office/drawing/2014/main" id="{CE255E97-5EBE-38DB-36B5-E2B85216EB3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43297" y="33427106"/>
            <a:ext cx="4700681" cy="2554935"/>
          </a:xfrm>
          <a:prstGeom prst="rect">
            <a:avLst/>
          </a:prstGeom>
        </p:spPr>
      </p:pic>
      <p:sp>
        <p:nvSpPr>
          <p:cNvPr id="33" name="CaixaDeTexto 32">
            <a:extLst>
              <a:ext uri="{FF2B5EF4-FFF2-40B4-BE49-F238E27FC236}">
                <a16:creationId xmlns:a16="http://schemas.microsoft.com/office/drawing/2014/main" id="{7C1AF238-BA73-1444-FD70-AE3DAF21A1D8}"/>
              </a:ext>
            </a:extLst>
          </p:cNvPr>
          <p:cNvSpPr txBox="1"/>
          <p:nvPr/>
        </p:nvSpPr>
        <p:spPr>
          <a:xfrm>
            <a:off x="4340551" y="35982041"/>
            <a:ext cx="3106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6: </a:t>
            </a:r>
            <a:r>
              <a:rPr lang="pt-PT" sz="2400" i="1" dirty="0" err="1">
                <a:latin typeface="Domine" panose="02040503040403060204"/>
              </a:rPr>
              <a:t>Prefab</a:t>
            </a:r>
            <a:r>
              <a:rPr lang="pt-PT" sz="2400" i="1" dirty="0">
                <a:latin typeface="Domine" panose="02040503040403060204"/>
              </a:rPr>
              <a:t> </a:t>
            </a:r>
            <a:r>
              <a:rPr lang="pt-PT" sz="2400" dirty="0">
                <a:latin typeface="Domine" panose="02040503040403060204"/>
              </a:rPr>
              <a:t>da Loja</a:t>
            </a:r>
            <a:endParaRPr lang="pt-PT" sz="2400" i="1" dirty="0">
              <a:latin typeface="Domine" panose="02040503040403060204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459DB03B-2D16-1CE1-03C3-231B87EB8C02}"/>
              </a:ext>
            </a:extLst>
          </p:cNvPr>
          <p:cNvSpPr txBox="1"/>
          <p:nvPr/>
        </p:nvSpPr>
        <p:spPr>
          <a:xfrm>
            <a:off x="10010113" y="35982040"/>
            <a:ext cx="4345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7: </a:t>
            </a:r>
            <a:r>
              <a:rPr lang="pt-PT" sz="2400" i="1" dirty="0" err="1">
                <a:latin typeface="Domine" panose="02040503040403060204"/>
              </a:rPr>
              <a:t>Prefab</a:t>
            </a:r>
            <a:r>
              <a:rPr lang="pt-PT" sz="2400" i="1" dirty="0">
                <a:latin typeface="Domine" panose="02040503040403060204"/>
              </a:rPr>
              <a:t> </a:t>
            </a:r>
            <a:r>
              <a:rPr lang="pt-PT" sz="2400" dirty="0">
                <a:latin typeface="Domine" panose="02040503040403060204"/>
              </a:rPr>
              <a:t>do </a:t>
            </a:r>
            <a:r>
              <a:rPr lang="pt-PT" sz="2400" i="1" dirty="0" err="1">
                <a:latin typeface="Domine" panose="02040503040403060204"/>
              </a:rPr>
              <a:t>PlayerCatcher</a:t>
            </a:r>
            <a:endParaRPr lang="pt-PT" sz="2400" i="1" dirty="0">
              <a:latin typeface="Domine" panose="02040503040403060204"/>
            </a:endParaRPr>
          </a:p>
        </p:txBody>
      </p:sp>
      <p:pic>
        <p:nvPicPr>
          <p:cNvPr id="38" name="Imagem 37" descr="Uma imagem com captura de ecrã, Software de multimédia, Software gráfico, software&#10;&#10;Os conteúdos gerados por IA podem estar incorretos.">
            <a:extLst>
              <a:ext uri="{FF2B5EF4-FFF2-40B4-BE49-F238E27FC236}">
                <a16:creationId xmlns:a16="http://schemas.microsoft.com/office/drawing/2014/main" id="{B0436D84-E455-9EFB-3734-DE21BACA6E2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80967" y="33427106"/>
            <a:ext cx="6710264" cy="2556125"/>
          </a:xfrm>
          <a:prstGeom prst="rect">
            <a:avLst/>
          </a:prstGeom>
        </p:spPr>
      </p:pic>
      <p:sp>
        <p:nvSpPr>
          <p:cNvPr id="39" name="Text Box 379">
            <a:extLst>
              <a:ext uri="{FF2B5EF4-FFF2-40B4-BE49-F238E27FC236}">
                <a16:creationId xmlns:a16="http://schemas.microsoft.com/office/drawing/2014/main" id="{E59B7448-A853-E20B-B149-962EFF5B4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3297" y="36443706"/>
            <a:ext cx="13314488" cy="64017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● </a:t>
            </a:r>
            <a:r>
              <a:rPr lang="en-US" altLang="en-US" sz="3200" b="1" i="1" dirty="0">
                <a:latin typeface="Domine" panose="02040503040403060204"/>
                <a:cs typeface="Times New Roman" panose="02020603050405020304" pitchFamily="18" charset="0"/>
              </a:rPr>
              <a:t>Scripts</a:t>
            </a:r>
            <a:r>
              <a:rPr lang="en-US" altLang="en-US" sz="32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endParaRPr lang="en-US" altLang="en-US" sz="2400" dirty="0">
              <a:latin typeface="Domine" panose="02040503040403060204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 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▪ </a:t>
            </a:r>
            <a:r>
              <a:rPr lang="en-US" altLang="en-US" sz="2800" u="sng" dirty="0">
                <a:latin typeface="Domine" panose="02040503040403060204"/>
                <a:cs typeface="Times New Roman" panose="02020603050405020304" pitchFamily="18" charset="0"/>
              </a:rPr>
              <a:t>Armas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WeaponData.cs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,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WeaponInstance.cs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,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PlayerInventory.cs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,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WeaponManager.cs</a:t>
            </a:r>
            <a:endParaRPr lang="en-US" altLang="en-US" sz="2800" i="1" dirty="0">
              <a:latin typeface="Domine" panose="02040503040403060204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                       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WeaponBehaviour.cs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e 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*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NomeDaArma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*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Behaviour.cs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;</a:t>
            </a:r>
            <a:endParaRPr lang="en-US" altLang="en-US" sz="2800" dirty="0">
              <a:latin typeface="Domine" panose="02040503040403060204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        ▪ </a:t>
            </a:r>
            <a:r>
              <a:rPr lang="en-US" altLang="en-US" sz="2800" u="sng" dirty="0" err="1">
                <a:latin typeface="Domine" panose="02040503040403060204"/>
                <a:cs typeface="Times New Roman" panose="02020603050405020304" pitchFamily="18" charset="0"/>
              </a:rPr>
              <a:t>Árvores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SeedData.cs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,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PlayerInventory.cs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,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TreeScript.cs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e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RootScript.cs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;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        </a:t>
            </a:r>
            <a:r>
              <a:rPr lang="en-US" alt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▪ </a:t>
            </a:r>
            <a:r>
              <a:rPr lang="en-US" altLang="en-US" sz="2800" u="sng" dirty="0" err="1">
                <a:latin typeface="Domine" panose="02040503040403060204"/>
                <a:cs typeface="Times New Roman" panose="02020603050405020304" pitchFamily="18" charset="0"/>
              </a:rPr>
              <a:t>Objetos</a:t>
            </a:r>
            <a:r>
              <a:rPr lang="en-US" altLang="en-US" sz="2800" u="sng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u="sng" dirty="0" err="1">
                <a:latin typeface="Domine" panose="02040503040403060204"/>
                <a:cs typeface="Times New Roman" panose="02020603050405020304" pitchFamily="18" charset="0"/>
              </a:rPr>
              <a:t>Interativos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ShopUIScript.cs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,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PlanterScript.cs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e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PlayerInventory.cs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;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        ▪  </a:t>
            </a:r>
            <a:r>
              <a:rPr lang="en-US" altLang="en-US" sz="2800" u="sng" dirty="0" err="1">
                <a:latin typeface="Domine" panose="02040503040403060204"/>
                <a:cs typeface="Times New Roman" panose="02020603050405020304" pitchFamily="18" charset="0"/>
              </a:rPr>
              <a:t>Interações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InteractScript.cs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;</a:t>
            </a:r>
            <a:endParaRPr lang="en-US" altLang="en-US" sz="2800" dirty="0">
              <a:latin typeface="Domine" panose="02040503040403060204"/>
              <a:cs typeface="Times New Roman" panose="02020603050405020304" pitchFamily="18" charset="0"/>
            </a:endParaRPr>
          </a:p>
          <a:p>
            <a:pPr>
              <a:spcBef>
                <a:spcPct val="50000"/>
              </a:spcBef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 ▪ </a:t>
            </a:r>
            <a:r>
              <a:rPr lang="en-US" altLang="en-US" sz="2800" u="sng" dirty="0" err="1">
                <a:latin typeface="Domine" panose="02040503040403060204"/>
                <a:cs typeface="Times New Roman" panose="02020603050405020304" pitchFamily="18" charset="0"/>
              </a:rPr>
              <a:t>PlayerCatcher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PlayerCatcherScript.cs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;</a:t>
            </a:r>
            <a:endParaRPr lang="en-US" altLang="en-US" sz="2800" dirty="0">
              <a:latin typeface="Domine" panose="02040503040403060204"/>
              <a:cs typeface="Times New Roman" panose="02020603050405020304" pitchFamily="18" charset="0"/>
            </a:endParaRPr>
          </a:p>
          <a:p>
            <a:pPr>
              <a:spcBef>
                <a:spcPct val="50000"/>
              </a:spcBef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 ▪ </a:t>
            </a:r>
            <a:r>
              <a:rPr lang="en-US" altLang="en-US" sz="2800" u="sng" dirty="0">
                <a:latin typeface="Domine" panose="02040503040403060204"/>
                <a:cs typeface="Times New Roman" panose="02020603050405020304" pitchFamily="18" charset="0"/>
              </a:rPr>
              <a:t>Interfaces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TitleScreenScript.cs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,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HudScript.cs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,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PauseUIScript.cs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,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ShopUIScript.cs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e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                              </a:t>
            </a:r>
            <a:r>
              <a:rPr lang="en-US" altLang="en-US" sz="2800" i="1" dirty="0" err="1">
                <a:latin typeface="Domine" panose="02040503040403060204"/>
                <a:cs typeface="Times New Roman" panose="02020603050405020304" pitchFamily="18" charset="0"/>
              </a:rPr>
              <a:t>InteractScript.cs</a:t>
            </a:r>
            <a:r>
              <a:rPr lang="en-US" altLang="en-US" sz="2800" i="1" dirty="0">
                <a:latin typeface="Domine" panose="02040503040403060204"/>
                <a:cs typeface="Times New Roman" panose="02020603050405020304" pitchFamily="18" charset="0"/>
              </a:rPr>
              <a:t>.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en-US" sz="2800" i="1" dirty="0">
              <a:latin typeface="Domine" panose="02040503040403060204"/>
              <a:cs typeface="Times New Roman" panose="02020603050405020304" pitchFamily="18" charset="0"/>
            </a:endParaRPr>
          </a:p>
        </p:txBody>
      </p:sp>
      <p:pic>
        <p:nvPicPr>
          <p:cNvPr id="55" name="Imagem 54" descr="Uma imagem com texto, captura de ecrã, Sistema operativo, design gráfico&#10;&#10;Os conteúdos gerados por IA podem estar incorretos.">
            <a:extLst>
              <a:ext uri="{FF2B5EF4-FFF2-40B4-BE49-F238E27FC236}">
                <a16:creationId xmlns:a16="http://schemas.microsoft.com/office/drawing/2014/main" id="{ECDF92FE-BD55-CF9C-8166-6F669C75370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370078" y="13218672"/>
            <a:ext cx="5268866" cy="2961751"/>
          </a:xfrm>
          <a:prstGeom prst="rect">
            <a:avLst/>
          </a:prstGeom>
        </p:spPr>
      </p:pic>
      <p:sp>
        <p:nvSpPr>
          <p:cNvPr id="57" name="Text Box 379">
            <a:extLst>
              <a:ext uri="{FF2B5EF4-FFF2-40B4-BE49-F238E27FC236}">
                <a16:creationId xmlns:a16="http://schemas.microsoft.com/office/drawing/2014/main" id="{85CC32E1-E0CA-40DD-8DFB-940F7D2BC3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88726" y="7891867"/>
            <a:ext cx="10721032" cy="1682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● </a:t>
            </a:r>
            <a:r>
              <a:rPr lang="en-US" altLang="en-US" sz="3200" b="1" dirty="0" err="1">
                <a:latin typeface="Domine" panose="02040503040403060204"/>
                <a:cs typeface="Times New Roman" panose="02020603050405020304" pitchFamily="18" charset="0"/>
              </a:rPr>
              <a:t>Ciclo</a:t>
            </a:r>
            <a:r>
              <a:rPr lang="en-US" altLang="en-US" sz="3200" b="1" dirty="0">
                <a:latin typeface="Domine" panose="02040503040403060204"/>
                <a:cs typeface="Times New Roman" panose="02020603050405020304" pitchFamily="18" charset="0"/>
              </a:rPr>
              <a:t> de </a:t>
            </a:r>
            <a:r>
              <a:rPr lang="en-US" altLang="en-US" sz="3200" b="1" i="1" dirty="0">
                <a:latin typeface="Domine" panose="02040503040403060204"/>
                <a:cs typeface="Times New Roman" panose="02020603050405020304" pitchFamily="18" charset="0"/>
              </a:rPr>
              <a:t>Gameplay</a:t>
            </a:r>
            <a:r>
              <a:rPr lang="en-US" altLang="en-US" sz="3200" dirty="0">
                <a:latin typeface="Domine" panose="02040503040403060204"/>
                <a:cs typeface="Times New Roman" panose="02020603050405020304" pitchFamily="18" charset="0"/>
              </a:rPr>
              <a:t>:</a:t>
            </a: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O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jogo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começa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b="1" dirty="0">
                <a:latin typeface="Domine" panose="02040503040403060204"/>
                <a:cs typeface="Times New Roman" panose="02020603050405020304" pitchFamily="18" charset="0"/>
              </a:rPr>
              <a:t>-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Árvores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são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derrubadas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para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ganhar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dinheiro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b="1" dirty="0">
                <a:latin typeface="Domine" panose="02040503040403060204"/>
                <a:cs typeface="Times New Roman" panose="02020603050405020304" pitchFamily="18" charset="0"/>
              </a:rPr>
              <a:t>- 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O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dinheiro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é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gasto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na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loja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para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melhorar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o arsenal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ou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comprar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sementes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b="1" dirty="0">
                <a:latin typeface="Domine" panose="02040503040403060204"/>
                <a:cs typeface="Times New Roman" panose="02020603050405020304" pitchFamily="18" charset="0"/>
              </a:rPr>
              <a:t>-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Árvores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são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derrubadas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b="1" dirty="0">
                <a:latin typeface="Domine" panose="02040503040403060204"/>
                <a:cs typeface="Times New Roman" panose="02020603050405020304" pitchFamily="18" charset="0"/>
              </a:rPr>
              <a:t>-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…</a:t>
            </a:r>
          </a:p>
        </p:txBody>
      </p:sp>
      <p:pic>
        <p:nvPicPr>
          <p:cNvPr id="61" name="Imagem 60" descr="Uma imagem com céu, captura de ecrã, desenho, Animação&#10;&#10;Os conteúdos gerados por IA podem estar incorretos.">
            <a:extLst>
              <a:ext uri="{FF2B5EF4-FFF2-40B4-BE49-F238E27FC236}">
                <a16:creationId xmlns:a16="http://schemas.microsoft.com/office/drawing/2014/main" id="{836684BC-DB38-F3C8-16BC-5516765AE01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554600" y="9799425"/>
            <a:ext cx="5268866" cy="2957582"/>
          </a:xfrm>
          <a:prstGeom prst="rect">
            <a:avLst/>
          </a:prstGeom>
        </p:spPr>
      </p:pic>
      <p:pic>
        <p:nvPicPr>
          <p:cNvPr id="63" name="Imagem 62" descr="Uma imagem com céu, desenho, captura de ecrã, Animação&#10;&#10;Os conteúdos gerados por IA podem estar incorretos.">
            <a:extLst>
              <a:ext uri="{FF2B5EF4-FFF2-40B4-BE49-F238E27FC236}">
                <a16:creationId xmlns:a16="http://schemas.microsoft.com/office/drawing/2014/main" id="{633AA743-B913-AB71-C309-A1FD0CB9E3E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004511" y="9794233"/>
            <a:ext cx="5268866" cy="2962774"/>
          </a:xfrm>
          <a:prstGeom prst="rect">
            <a:avLst/>
          </a:prstGeom>
        </p:spPr>
      </p:pic>
      <p:sp>
        <p:nvSpPr>
          <p:cNvPr id="1024" name="CaixaDeTexto 1023">
            <a:extLst>
              <a:ext uri="{FF2B5EF4-FFF2-40B4-BE49-F238E27FC236}">
                <a16:creationId xmlns:a16="http://schemas.microsoft.com/office/drawing/2014/main" id="{F6954647-C784-DEA4-2F2D-44CC00FB706B}"/>
              </a:ext>
            </a:extLst>
          </p:cNvPr>
          <p:cNvSpPr txBox="1"/>
          <p:nvPr/>
        </p:nvSpPr>
        <p:spPr>
          <a:xfrm>
            <a:off x="18689456" y="12757007"/>
            <a:ext cx="2999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8: Início do jogo</a:t>
            </a:r>
          </a:p>
        </p:txBody>
      </p:sp>
      <p:sp>
        <p:nvSpPr>
          <p:cNvPr id="1025" name="CaixaDeTexto 1024">
            <a:extLst>
              <a:ext uri="{FF2B5EF4-FFF2-40B4-BE49-F238E27FC236}">
                <a16:creationId xmlns:a16="http://schemas.microsoft.com/office/drawing/2014/main" id="{91BDCEB3-F660-5B80-8BD7-E6C7B13723E7}"/>
              </a:ext>
            </a:extLst>
          </p:cNvPr>
          <p:cNvSpPr txBox="1"/>
          <p:nvPr/>
        </p:nvSpPr>
        <p:spPr>
          <a:xfrm>
            <a:off x="23863810" y="12757007"/>
            <a:ext cx="3550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9: Árvore derrubada</a:t>
            </a:r>
          </a:p>
        </p:txBody>
      </p:sp>
      <p:sp>
        <p:nvSpPr>
          <p:cNvPr id="1026" name="CaixaDeTexto 1025">
            <a:extLst>
              <a:ext uri="{FF2B5EF4-FFF2-40B4-BE49-F238E27FC236}">
                <a16:creationId xmlns:a16="http://schemas.microsoft.com/office/drawing/2014/main" id="{F5E58766-476F-C3D4-43BB-FE87AF9BF6E5}"/>
              </a:ext>
            </a:extLst>
          </p:cNvPr>
          <p:cNvSpPr txBox="1"/>
          <p:nvPr/>
        </p:nvSpPr>
        <p:spPr>
          <a:xfrm>
            <a:off x="21322672" y="16225625"/>
            <a:ext cx="3363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Figura 10: Compra na loja</a:t>
            </a:r>
          </a:p>
        </p:txBody>
      </p:sp>
      <p:pic>
        <p:nvPicPr>
          <p:cNvPr id="1029" name="Imagem 1028">
            <a:extLst>
              <a:ext uri="{FF2B5EF4-FFF2-40B4-BE49-F238E27FC236}">
                <a16:creationId xmlns:a16="http://schemas.microsoft.com/office/drawing/2014/main" id="{078B710E-DA34-220C-36A6-247D511DE19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488726" y="17344371"/>
            <a:ext cx="11862846" cy="5400507"/>
          </a:xfrm>
          <a:prstGeom prst="rect">
            <a:avLst/>
          </a:prstGeom>
        </p:spPr>
      </p:pic>
      <p:sp>
        <p:nvSpPr>
          <p:cNvPr id="1030" name="Text Box 379">
            <a:extLst>
              <a:ext uri="{FF2B5EF4-FFF2-40B4-BE49-F238E27FC236}">
                <a16:creationId xmlns:a16="http://schemas.microsoft.com/office/drawing/2014/main" id="{0CBE0C84-4D35-A6F4-D6B0-5EDCA07A86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54600" y="16700477"/>
            <a:ext cx="10721032" cy="643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● </a:t>
            </a:r>
            <a:r>
              <a:rPr lang="en-US" altLang="en-US" sz="3200" b="1" dirty="0" err="1">
                <a:latin typeface="Domine" panose="02040503040403060204"/>
                <a:cs typeface="Times New Roman" panose="02020603050405020304" pitchFamily="18" charset="0"/>
              </a:rPr>
              <a:t>Controlos</a:t>
            </a:r>
            <a:r>
              <a:rPr lang="en-US" altLang="en-US" sz="3200" dirty="0">
                <a:latin typeface="Domine" panose="02040503040403060204"/>
                <a:cs typeface="Times New Roman" panose="02020603050405020304" pitchFamily="18" charset="0"/>
              </a:rPr>
              <a:t>:</a:t>
            </a:r>
            <a:endParaRPr lang="en-US" altLang="en-US" sz="2800" dirty="0">
              <a:latin typeface="Domine" panose="02040503040403060204"/>
              <a:cs typeface="Times New Roman" panose="02020603050405020304" pitchFamily="18" charset="0"/>
            </a:endParaRPr>
          </a:p>
        </p:txBody>
      </p:sp>
      <p:sp>
        <p:nvSpPr>
          <p:cNvPr id="1031" name="CaixaDeTexto 1030">
            <a:extLst>
              <a:ext uri="{FF2B5EF4-FFF2-40B4-BE49-F238E27FC236}">
                <a16:creationId xmlns:a16="http://schemas.microsoft.com/office/drawing/2014/main" id="{C88F9631-F7B9-CC8A-4A07-BFB34F60BE16}"/>
              </a:ext>
            </a:extLst>
          </p:cNvPr>
          <p:cNvSpPr txBox="1"/>
          <p:nvPr/>
        </p:nvSpPr>
        <p:spPr>
          <a:xfrm>
            <a:off x="21363575" y="22646656"/>
            <a:ext cx="3573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Domine" panose="02040503040403060204"/>
              </a:rPr>
              <a:t>Tabela 1: Controlos do jogo</a:t>
            </a:r>
          </a:p>
        </p:txBody>
      </p:sp>
      <p:sp>
        <p:nvSpPr>
          <p:cNvPr id="1032" name="Text Box 379">
            <a:extLst>
              <a:ext uri="{FF2B5EF4-FFF2-40B4-BE49-F238E27FC236}">
                <a16:creationId xmlns:a16="http://schemas.microsoft.com/office/drawing/2014/main" id="{71596492-5165-881C-643C-F7E4734D25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54600" y="27528625"/>
            <a:ext cx="10655158" cy="5755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703763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3763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3763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3763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3763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3763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Domine" panose="02040503040403060204"/>
                <a:cs typeface="Times New Roman" panose="02020603050405020304" pitchFamily="18" charset="0"/>
              </a:rPr>
              <a:t>● </a:t>
            </a:r>
            <a:r>
              <a:rPr lang="en-US" altLang="en-US" sz="3200" b="1" dirty="0" err="1">
                <a:latin typeface="Domine" panose="02040503040403060204"/>
                <a:cs typeface="Times New Roman" panose="02020603050405020304" pitchFamily="18" charset="0"/>
              </a:rPr>
              <a:t>Trabalho</a:t>
            </a:r>
            <a:r>
              <a:rPr lang="en-US" altLang="en-US" sz="3200" b="1" dirty="0">
                <a:latin typeface="Domine" panose="02040503040403060204"/>
                <a:cs typeface="Times New Roman" panose="02020603050405020304" pitchFamily="18" charset="0"/>
              </a:rPr>
              <a:t> Futuro:</a:t>
            </a:r>
            <a:r>
              <a:rPr lang="en-US" altLang="en-US" sz="2800" b="1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Alguns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aspetos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a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implementar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no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futuro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são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 ▪ Sistema de Audio;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▪ Sistema de Saves;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▪ Mais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conteúdo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,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nomeadamente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armas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.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   Duas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já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visualizadas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são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     - </a:t>
            </a:r>
            <a:r>
              <a:rPr lang="en-US" altLang="en-US" sz="2800" u="sng" dirty="0">
                <a:latin typeface="Domine" panose="02040503040403060204"/>
                <a:cs typeface="Times New Roman" panose="02020603050405020304" pitchFamily="18" charset="0"/>
              </a:rPr>
              <a:t>Bomber Planes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aviões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de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papel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que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explodem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ao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colidir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com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                                     algo;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     - </a:t>
            </a:r>
            <a:r>
              <a:rPr lang="en-US" altLang="en-US" sz="2800" u="sng" dirty="0">
                <a:latin typeface="Domine" panose="02040503040403060204"/>
                <a:cs typeface="Times New Roman" panose="02020603050405020304" pitchFamily="18" charset="0"/>
              </a:rPr>
              <a:t>Saw Hat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: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cartola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com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uma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serra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na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aba que o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jogador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atira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em</a:t>
            </a:r>
            <a:endParaRPr lang="en-US" altLang="en-US" sz="2800" dirty="0">
              <a:latin typeface="Domine" panose="02040503040403060204"/>
              <a:cs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                             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linha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 </a:t>
            </a:r>
            <a:r>
              <a:rPr lang="en-US" altLang="en-US" sz="2800" dirty="0" err="1">
                <a:latin typeface="Domine" panose="02040503040403060204"/>
                <a:cs typeface="Times New Roman" panose="02020603050405020304" pitchFamily="18" charset="0"/>
              </a:rPr>
              <a:t>reta</a:t>
            </a:r>
            <a:r>
              <a:rPr lang="en-US" altLang="en-US" sz="2800" dirty="0">
                <a:latin typeface="Domine" panose="02040503040403060204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AutoShape 396">
            <a:extLst>
              <a:ext uri="{FF2B5EF4-FFF2-40B4-BE49-F238E27FC236}">
                <a16:creationId xmlns:a16="http://schemas.microsoft.com/office/drawing/2014/main" id="{327213C0-DC1C-6A2E-C75A-E98A038FE6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88726" y="37527183"/>
            <a:ext cx="10721032" cy="789164"/>
          </a:xfrm>
          <a:prstGeom prst="homePlate">
            <a:avLst>
              <a:gd name="adj" fmla="val 50000"/>
            </a:avLst>
          </a:prstGeom>
          <a:solidFill>
            <a:srgbClr val="B9B9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05740" anchor="ctr"/>
          <a:lstStyle>
            <a:lvl1pPr defTabSz="4702175">
              <a:spcBef>
                <a:spcPct val="20000"/>
              </a:spcBef>
              <a:buChar char="•"/>
              <a:defRPr sz="16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02175">
              <a:spcBef>
                <a:spcPct val="20000"/>
              </a:spcBef>
              <a:buChar char="–"/>
              <a:defRPr sz="1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02175">
              <a:spcBef>
                <a:spcPct val="20000"/>
              </a:spcBef>
              <a:buChar char="•"/>
              <a:defRPr sz="1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02175">
              <a:spcBef>
                <a:spcPct val="20000"/>
              </a:spcBef>
              <a:buChar char="–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02175">
              <a:spcBef>
                <a:spcPct val="20000"/>
              </a:spcBef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021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Montserrat" panose="00000500000000000000" pitchFamily="50" charset="0"/>
                <a:cs typeface="Calibri" panose="020F0502020204030204" pitchFamily="34" charset="0"/>
              </a:rPr>
              <a:t>FERRAMENTAS UTILIZADAS</a:t>
            </a:r>
          </a:p>
        </p:txBody>
      </p:sp>
      <p:pic>
        <p:nvPicPr>
          <p:cNvPr id="18" name="Imagem 17" descr="Uma imagem com Gráficos, captura de ecrã, símbolo, preto&#10;&#10;Os conteúdos gerados por IA podem estar incorretos.">
            <a:extLst>
              <a:ext uri="{FF2B5EF4-FFF2-40B4-BE49-F238E27FC236}">
                <a16:creationId xmlns:a16="http://schemas.microsoft.com/office/drawing/2014/main" id="{4518FF68-2425-9486-2137-CAF21D7A79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7554600" y="38316347"/>
            <a:ext cx="3165278" cy="1780469"/>
          </a:xfrm>
          <a:prstGeom prst="rect">
            <a:avLst/>
          </a:prstGeom>
        </p:spPr>
      </p:pic>
      <p:pic>
        <p:nvPicPr>
          <p:cNvPr id="34" name="Imagem 33" descr="Uma imagem com Gráficos, símbolo, Azul elétrico, file&#10;&#10;Os conteúdos gerados por IA podem estar incorretos.">
            <a:extLst>
              <a:ext uri="{FF2B5EF4-FFF2-40B4-BE49-F238E27FC236}">
                <a16:creationId xmlns:a16="http://schemas.microsoft.com/office/drawing/2014/main" id="{EC17C2D1-98E8-4056-3D80-59E2C433873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1246562" y="38518143"/>
            <a:ext cx="1376875" cy="1376875"/>
          </a:xfrm>
          <a:prstGeom prst="rect">
            <a:avLst/>
          </a:prstGeom>
        </p:spPr>
      </p:pic>
      <p:pic>
        <p:nvPicPr>
          <p:cNvPr id="37" name="Imagem 36" descr="Uma imagem com Tipo de letra, Gráficos, logótipo, design gráfico&#10;&#10;Os conteúdos gerados por IA podem estar incorretos.">
            <a:extLst>
              <a:ext uri="{FF2B5EF4-FFF2-40B4-BE49-F238E27FC236}">
                <a16:creationId xmlns:a16="http://schemas.microsoft.com/office/drawing/2014/main" id="{97627862-E199-10EF-33E0-92FD36278C7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3150122" y="38518143"/>
            <a:ext cx="5123255" cy="1376875"/>
          </a:xfrm>
          <a:prstGeom prst="rect">
            <a:avLst/>
          </a:prstGeom>
        </p:spPr>
      </p:pic>
      <p:pic>
        <p:nvPicPr>
          <p:cNvPr id="41" name="Imagem 40" descr="Uma imagem com clipart, desenhos de criança, Gráficos, criatividade&#10;&#10;Os conteúdos gerados por IA podem estar incorretos.">
            <a:extLst>
              <a:ext uri="{FF2B5EF4-FFF2-40B4-BE49-F238E27FC236}">
                <a16:creationId xmlns:a16="http://schemas.microsoft.com/office/drawing/2014/main" id="{9BB924BD-17A1-E241-0C35-8843404A49A3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7898539" y="39890118"/>
            <a:ext cx="2129282" cy="2129282"/>
          </a:xfrm>
          <a:prstGeom prst="rect">
            <a:avLst/>
          </a:prstGeom>
        </p:spPr>
      </p:pic>
      <p:pic>
        <p:nvPicPr>
          <p:cNvPr id="43" name="Imagem 42" descr="Uma imagem com clipart, ilustração, desenho, arte&#10;&#10;Os conteúdos gerados por IA podem estar incorretos.">
            <a:extLst>
              <a:ext uri="{FF2B5EF4-FFF2-40B4-BE49-F238E27FC236}">
                <a16:creationId xmlns:a16="http://schemas.microsoft.com/office/drawing/2014/main" id="{BADBEBD0-25DE-1CB5-405D-A4ED9575D9F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452582" y="39890119"/>
            <a:ext cx="2265309" cy="2265309"/>
          </a:xfrm>
          <a:prstGeom prst="rect">
            <a:avLst/>
          </a:prstGeom>
        </p:spPr>
      </p:pic>
      <p:pic>
        <p:nvPicPr>
          <p:cNvPr id="45" name="Imagem 44" descr="Uma imagem com preto, escuridão&#10;&#10;Os conteúdos gerados por IA podem estar incorretos.">
            <a:extLst>
              <a:ext uri="{FF2B5EF4-FFF2-40B4-BE49-F238E27FC236}">
                <a16:creationId xmlns:a16="http://schemas.microsoft.com/office/drawing/2014/main" id="{335E6895-C651-CE43-FD0C-5B850A4A91F6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3283516" y="39890118"/>
            <a:ext cx="2265310" cy="2265310"/>
          </a:xfrm>
          <a:prstGeom prst="rect">
            <a:avLst/>
          </a:prstGeom>
        </p:spPr>
      </p:pic>
      <p:pic>
        <p:nvPicPr>
          <p:cNvPr id="47" name="Imagem 46" descr="Uma imagem com símbolo, Gráficos, logótipo, Tipo de letra&#10;&#10;Os conteúdos gerados por IA podem estar incorretos.">
            <a:extLst>
              <a:ext uri="{FF2B5EF4-FFF2-40B4-BE49-F238E27FC236}">
                <a16:creationId xmlns:a16="http://schemas.microsoft.com/office/drawing/2014/main" id="{9D59FAB8-AA0C-B156-EA91-FC862A3E067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5944447" y="39822103"/>
            <a:ext cx="2265311" cy="226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833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607</TotalTime>
  <Words>639</Words>
  <Application>Microsoft Office PowerPoint</Application>
  <PresentationFormat>Personalizados</PresentationFormat>
  <Paragraphs>55</Paragraphs>
  <Slides>1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9" baseType="lpstr">
      <vt:lpstr>Aptos</vt:lpstr>
      <vt:lpstr>Aptos Display</vt:lpstr>
      <vt:lpstr>Arial</vt:lpstr>
      <vt:lpstr>Domine</vt:lpstr>
      <vt:lpstr>Montserrat</vt:lpstr>
      <vt:lpstr>Montserrat Extra Bold</vt:lpstr>
      <vt:lpstr>Times New Roman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PAULO FAZENDEIRO</dc:creator>
  <cp:lastModifiedBy>Filipe Mesquita</cp:lastModifiedBy>
  <cp:revision>11</cp:revision>
  <dcterms:created xsi:type="dcterms:W3CDTF">2025-02-13T10:00:10Z</dcterms:created>
  <dcterms:modified xsi:type="dcterms:W3CDTF">2025-07-04T15:36:34Z</dcterms:modified>
</cp:coreProperties>
</file>

<file path=docProps/thumbnail.jpeg>
</file>